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  <p:sldMasterId id="2147483664" r:id="rId2"/>
    <p:sldMasterId id="2147483666" r:id="rId3"/>
    <p:sldMasterId id="2147483668" r:id="rId4"/>
    <p:sldMasterId id="2147483670" r:id="rId5"/>
  </p:sldMasterIdLst>
  <p:notesMasterIdLst>
    <p:notesMasterId r:id="rId11"/>
  </p:notesMasterIdLst>
  <p:sldIdLst>
    <p:sldId id="257" r:id="rId6"/>
    <p:sldId id="259" r:id="rId7"/>
    <p:sldId id="260" r:id="rId8"/>
    <p:sldId id="261" r:id="rId9"/>
    <p:sldId id="258" r:id="rId10"/>
  </p:sldIdLst>
  <p:sldSz cx="37490400" cy="21031200"/>
  <p:notesSz cx="6858000" cy="9144000"/>
  <p:defaultTextStyle>
    <a:defPPr>
      <a:defRPr lang="en-US"/>
    </a:defPPr>
    <a:lvl1pPr marL="0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1pPr>
    <a:lvl2pPr marL="1672026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2pPr>
    <a:lvl3pPr marL="3344052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3pPr>
    <a:lvl4pPr marL="5016078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4pPr>
    <a:lvl5pPr marL="6688104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5pPr>
    <a:lvl6pPr marL="8360131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6pPr>
    <a:lvl7pPr marL="10032157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7pPr>
    <a:lvl8pPr marL="11704183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8pPr>
    <a:lvl9pPr marL="13376209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120">
          <p15:clr>
            <a:srgbClr val="A4A3A4"/>
          </p15:clr>
        </p15:guide>
        <p15:guide id="2" orient="horz" pos="3171">
          <p15:clr>
            <a:srgbClr val="A4A3A4"/>
          </p15:clr>
        </p15:guide>
        <p15:guide id="3" orient="horz" pos="6624">
          <p15:clr>
            <a:srgbClr val="A4A3A4"/>
          </p15:clr>
        </p15:guide>
        <p15:guide id="4" orient="horz" pos="3205">
          <p15:clr>
            <a:srgbClr val="A4A3A4"/>
          </p15:clr>
        </p15:guide>
        <p15:guide id="5" pos="1143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holas itialiano" initials="ni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99" autoAdjust="0"/>
    <p:restoredTop sz="82290"/>
  </p:normalViewPr>
  <p:slideViewPr>
    <p:cSldViewPr snapToGrid="0" snapToObjects="1">
      <p:cViewPr>
        <p:scale>
          <a:sx n="25" d="100"/>
          <a:sy n="25" d="100"/>
        </p:scale>
        <p:origin x="168" y="816"/>
      </p:cViewPr>
      <p:guideLst>
        <p:guide orient="horz" pos="13120"/>
        <p:guide orient="horz" pos="3171"/>
        <p:guide orient="horz" pos="6624"/>
        <p:guide orient="horz" pos="3205"/>
        <p:guide pos="114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/Relationships>
</file>

<file path=ppt/media/image1.jp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04C9C-7408-E742-84F2-5CA43F492323}" type="datetimeFigureOut">
              <a:rPr lang="en-US" smtClean="0"/>
              <a:t>7/8/16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79450" y="1143000"/>
            <a:ext cx="5499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3B9659-7E51-AF46-91F8-0FF851327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13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Status of Edits (straight from email!):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Do Still: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-Edit movies by Friday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-fix discolorations in theme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-final format and composition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check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Put the code which was used to generate the images in the poster in that folder (unable)?</a:t>
            </a:r>
          </a:p>
          <a:p>
            <a:endParaRPr lang="en-US" baseline="0" dirty="0" smtClean="0"/>
          </a:p>
          <a:p>
            <a:r>
              <a:rPr lang="en-US" baseline="0" dirty="0" smtClean="0"/>
              <a:t>Questions that have to be answered: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Did we calibrate the images used for the surface visualization???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Label slide numbers???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Paragraph Spacing???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3B9659-7E51-AF46-91F8-0FF851327C8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74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3B9659-7E51-AF46-91F8-0FF851327C8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000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Caption..</a:t>
            </a:r>
          </a:p>
          <a:p>
            <a:r>
              <a:rPr lang="en-US" dirty="0" smtClean="0"/>
              <a:t>What figure?</a:t>
            </a:r>
          </a:p>
          <a:p>
            <a:r>
              <a:rPr lang="en-US" dirty="0" smtClean="0"/>
              <a:t>Images on the next 2 slides are placeholders</a:t>
            </a:r>
            <a:r>
              <a:rPr lang="en-US" baseline="0" dirty="0" smtClean="0"/>
              <a:t> </a:t>
            </a:r>
            <a:r>
              <a:rPr lang="en-US" dirty="0" smtClean="0"/>
              <a:t>for the movies/gifs..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3B9659-7E51-AF46-91F8-0FF851327C8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1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Caption?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Cut </a:t>
            </a:r>
            <a:r>
              <a:rPr lang="en-US" dirty="0" err="1" smtClean="0"/>
              <a:t>avi</a:t>
            </a:r>
            <a:r>
              <a:rPr lang="en-US" dirty="0" smtClean="0"/>
              <a:t> to show surface only</a:t>
            </a:r>
          </a:p>
          <a:p>
            <a:r>
              <a:rPr lang="en-US" dirty="0" smtClean="0"/>
              <a:t>Change </a:t>
            </a:r>
            <a:r>
              <a:rPr lang="en-US" dirty="0" err="1" smtClean="0"/>
              <a:t>Matlab</a:t>
            </a:r>
            <a:r>
              <a:rPr lang="en-US" baseline="0" dirty="0" smtClean="0"/>
              <a:t> figure background</a:t>
            </a:r>
          </a:p>
          <a:p>
            <a:r>
              <a:rPr lang="en-US" baseline="0" dirty="0" smtClean="0"/>
              <a:t>Size, shape and lighting</a:t>
            </a:r>
          </a:p>
          <a:p>
            <a:r>
              <a:rPr lang="en-US" baseline="0" dirty="0" smtClean="0"/>
              <a:t>Rotate figure </a:t>
            </a:r>
          </a:p>
          <a:p>
            <a:r>
              <a:rPr lang="en-US" baseline="0" dirty="0" smtClean="0"/>
              <a:t>Increase font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3B9659-7E51-AF46-91F8-0FF851327C8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801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Finalize Poster Edits</a:t>
            </a:r>
          </a:p>
          <a:p>
            <a:r>
              <a:rPr lang="en-US" dirty="0" smtClean="0"/>
              <a:t>Discolorations in background and image backgrounds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3B9659-7E51-AF46-91F8-0FF851327C8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457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836615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2222690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3214962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939369" y="5262831"/>
            <a:ext cx="17373600" cy="85909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920693" y="6148211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2635798"/>
            <a:ext cx="17373600" cy="85909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920693" y="11339797"/>
            <a:ext cx="17373600" cy="85909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920693" y="12198895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3494897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7200248"/>
            <a:ext cx="17373600" cy="85909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805934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5285237"/>
            <a:ext cx="17373600" cy="85909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6144335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317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836615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2222690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3214962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423424" y="5262831"/>
            <a:ext cx="11887200" cy="88150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423424" y="6157444"/>
            <a:ext cx="118872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25148326" y="5285237"/>
            <a:ext cx="11887200" cy="85909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423424" y="11339797"/>
            <a:ext cx="11887200" cy="85909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423424" y="12198895"/>
            <a:ext cx="118872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25148326" y="6161001"/>
            <a:ext cx="11887200" cy="822376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5148326" y="14447477"/>
            <a:ext cx="11887200" cy="85909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25196882" y="15290694"/>
            <a:ext cx="11887200" cy="553730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2801602" y="5285237"/>
            <a:ext cx="11887200" cy="859098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000" u="sng" baseline="0"/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2801602" y="6157444"/>
            <a:ext cx="11887200" cy="1463919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025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836615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2222690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3214962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423424" y="5262831"/>
            <a:ext cx="11887200" cy="881505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423424" y="6157444"/>
            <a:ext cx="118872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25148326" y="5285237"/>
            <a:ext cx="1188720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423424" y="11339797"/>
            <a:ext cx="1188720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423424" y="12198895"/>
            <a:ext cx="118872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25148326" y="6161001"/>
            <a:ext cx="11887200" cy="822376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5148326" y="14447477"/>
            <a:ext cx="1188720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25196882" y="15290694"/>
            <a:ext cx="11887200" cy="553730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2801602" y="5285237"/>
            <a:ext cx="1188720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2801602" y="6157444"/>
            <a:ext cx="11887200" cy="1463919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852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836615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2222690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3214962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939369" y="5262831"/>
            <a:ext cx="1737360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920693" y="6148211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2635798"/>
            <a:ext cx="1737360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920693" y="11339797"/>
            <a:ext cx="1737360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920693" y="12198895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3494897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7200248"/>
            <a:ext cx="1737360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805934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5285237"/>
            <a:ext cx="1737360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6144335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8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836615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2222690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3214962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815009" y="5262831"/>
            <a:ext cx="35860383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806520" y="6140664"/>
            <a:ext cx="17604188" cy="333421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22637612" y="12489949"/>
            <a:ext cx="13940713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806520" y="9474879"/>
            <a:ext cx="35771805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22637612" y="13340627"/>
            <a:ext cx="13952018" cy="456152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22637611" y="17902149"/>
            <a:ext cx="14037780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22637612" y="18761248"/>
            <a:ext cx="13940713" cy="206675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600331" y="12489949"/>
            <a:ext cx="20729129" cy="859098"/>
          </a:xfrm>
          <a:prstGeom prst="rect">
            <a:avLst/>
          </a:prstGeom>
          <a:solidFill>
            <a:srgbClr val="17375E"/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600331" y="13349047"/>
            <a:ext cx="20729129" cy="74789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6" name="Content Placeholder 27"/>
          <p:cNvSpPr>
            <a:spLocks noGrp="1"/>
          </p:cNvSpPr>
          <p:nvPr>
            <p:ph sz="quarter" idx="25" hasCustomPrompt="1"/>
          </p:nvPr>
        </p:nvSpPr>
        <p:spPr>
          <a:xfrm>
            <a:off x="19085568" y="6134640"/>
            <a:ext cx="17589824" cy="333421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1" name="Content Placeholder 27"/>
          <p:cNvSpPr>
            <a:spLocks noGrp="1"/>
          </p:cNvSpPr>
          <p:nvPr>
            <p:ph sz="quarter" idx="26" hasCustomPrompt="1"/>
          </p:nvPr>
        </p:nvSpPr>
        <p:spPr>
          <a:xfrm>
            <a:off x="806520" y="10353233"/>
            <a:ext cx="17604188" cy="205182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2" name="Content Placeholder 27"/>
          <p:cNvSpPr>
            <a:spLocks noGrp="1"/>
          </p:cNvSpPr>
          <p:nvPr>
            <p:ph sz="quarter" idx="27" hasCustomPrompt="1"/>
          </p:nvPr>
        </p:nvSpPr>
        <p:spPr>
          <a:xfrm>
            <a:off x="19071203" y="10353233"/>
            <a:ext cx="17604188" cy="2051824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771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37490400" cy="4891798"/>
            <a:chOff x="0" y="0"/>
            <a:chExt cx="37490400" cy="4891798"/>
          </a:xfrm>
          <a:solidFill>
            <a:schemeClr val="tx2">
              <a:lumMod val="75000"/>
            </a:schemeClr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37490400" cy="4797724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 userDrawn="1"/>
          </p:nvCxnSpPr>
          <p:spPr>
            <a:xfrm flipH="1">
              <a:off x="0" y="4891798"/>
              <a:ext cx="37490400" cy="0"/>
            </a:xfrm>
            <a:prstGeom prst="line">
              <a:avLst/>
            </a:prstGeom>
            <a:grpFill/>
            <a:ln w="254000" cmpd="sng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ounded Rectangle 23"/>
          <p:cNvSpPr>
            <a:spLocks/>
          </p:cNvSpPr>
          <p:nvPr userDrawn="1"/>
        </p:nvSpPr>
        <p:spPr>
          <a:xfrm>
            <a:off x="914400" y="5258851"/>
            <a:ext cx="17373600" cy="15545534"/>
          </a:xfrm>
          <a:prstGeom prst="roundRect">
            <a:avLst>
              <a:gd name="adj" fmla="val 6556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5" name="Rounded Rectangle 24"/>
          <p:cNvSpPr>
            <a:spLocks/>
          </p:cNvSpPr>
          <p:nvPr userDrawn="1"/>
        </p:nvSpPr>
        <p:spPr>
          <a:xfrm>
            <a:off x="19202400" y="5258851"/>
            <a:ext cx="17373600" cy="15545534"/>
          </a:xfrm>
          <a:prstGeom prst="roundRect">
            <a:avLst>
              <a:gd name="adj" fmla="val 6556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2718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37490400" cy="4891798"/>
            <a:chOff x="0" y="0"/>
            <a:chExt cx="37490400" cy="4891798"/>
          </a:xfrm>
          <a:solidFill>
            <a:schemeClr val="tx2">
              <a:lumMod val="75000"/>
            </a:schemeClr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37490400" cy="4797724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 userDrawn="1"/>
          </p:nvCxnSpPr>
          <p:spPr>
            <a:xfrm flipH="1">
              <a:off x="0" y="4891798"/>
              <a:ext cx="37490400" cy="0"/>
            </a:xfrm>
            <a:prstGeom prst="line">
              <a:avLst/>
            </a:prstGeom>
            <a:grpFill/>
            <a:ln w="254000" cmpd="sng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Rounded Rectangle 23"/>
          <p:cNvSpPr>
            <a:spLocks/>
          </p:cNvSpPr>
          <p:nvPr userDrawn="1"/>
        </p:nvSpPr>
        <p:spPr>
          <a:xfrm>
            <a:off x="457200" y="5258851"/>
            <a:ext cx="36576000" cy="15545534"/>
          </a:xfrm>
          <a:prstGeom prst="roundRect">
            <a:avLst>
              <a:gd name="adj" fmla="val 6556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0830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37490400" cy="4891798"/>
            <a:chOff x="0" y="0"/>
            <a:chExt cx="37490400" cy="4891798"/>
          </a:xfrm>
          <a:solidFill>
            <a:schemeClr val="tx2">
              <a:lumMod val="75000"/>
            </a:schemeClr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37490400" cy="4797724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 userDrawn="1"/>
          </p:nvCxnSpPr>
          <p:spPr>
            <a:xfrm flipH="1">
              <a:off x="0" y="4891798"/>
              <a:ext cx="37490400" cy="0"/>
            </a:xfrm>
            <a:prstGeom prst="line">
              <a:avLst/>
            </a:prstGeom>
            <a:grpFill/>
            <a:ln w="254000" cmpd="sng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972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37490400" cy="4891798"/>
            <a:chOff x="0" y="0"/>
            <a:chExt cx="37490400" cy="4891798"/>
          </a:xfrm>
          <a:solidFill>
            <a:schemeClr val="tx2">
              <a:lumMod val="75000"/>
            </a:schemeClr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37490400" cy="4797724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 userDrawn="1"/>
          </p:nvCxnSpPr>
          <p:spPr>
            <a:xfrm flipH="1">
              <a:off x="0" y="4891798"/>
              <a:ext cx="37490400" cy="0"/>
            </a:xfrm>
            <a:prstGeom prst="line">
              <a:avLst/>
            </a:prstGeom>
            <a:grpFill/>
            <a:ln w="254000" cmpd="sng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7401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37490400" cy="4891798"/>
            <a:chOff x="0" y="0"/>
            <a:chExt cx="37490400" cy="4891798"/>
          </a:xfrm>
          <a:solidFill>
            <a:schemeClr val="tx2">
              <a:lumMod val="75000"/>
            </a:schemeClr>
          </a:solidFill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37490400" cy="4797724"/>
            </a:xfrm>
            <a:prstGeom prst="rect">
              <a:avLst/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 userDrawn="1"/>
          </p:nvCxnSpPr>
          <p:spPr>
            <a:xfrm flipH="1">
              <a:off x="0" y="4891798"/>
              <a:ext cx="37490400" cy="0"/>
            </a:xfrm>
            <a:prstGeom prst="line">
              <a:avLst/>
            </a:prstGeom>
            <a:grpFill/>
            <a:ln w="254000" cmpd="sng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420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jpg"/><Relationship Id="rId13" Type="http://schemas.openxmlformats.org/officeDocument/2006/relationships/image" Target="../media/image11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jpg"/><Relationship Id="rId9" Type="http://schemas.openxmlformats.org/officeDocument/2006/relationships/image" Target="../media/image7.jpg"/><Relationship Id="rId10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jpg"/><Relationship Id="rId6" Type="http://schemas.openxmlformats.org/officeDocument/2006/relationships/image" Target="../media/image12.jpg"/><Relationship Id="rId7" Type="http://schemas.openxmlformats.org/officeDocument/2006/relationships/image" Target="../media/image13.jpg"/><Relationship Id="rId8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jpg"/><Relationship Id="rId6" Type="http://schemas.openxmlformats.org/officeDocument/2006/relationships/image" Target="../media/image2.png"/><Relationship Id="rId7" Type="http://schemas.openxmlformats.org/officeDocument/2006/relationships/image" Target="../media/image3.jpg"/><Relationship Id="rId8" Type="http://schemas.openxmlformats.org/officeDocument/2006/relationships/image" Target="../media/image15.png"/><Relationship Id="rId1" Type="http://schemas.microsoft.com/office/2007/relationships/media" Target="../media/media1.avi"/><Relationship Id="rId2" Type="http://schemas.openxmlformats.org/officeDocument/2006/relationships/video" Target="../media/media1.avi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jpg"/><Relationship Id="rId6" Type="http://schemas.openxmlformats.org/officeDocument/2006/relationships/image" Target="../media/image2.png"/><Relationship Id="rId7" Type="http://schemas.openxmlformats.org/officeDocument/2006/relationships/image" Target="../media/image3.jpg"/><Relationship Id="rId8" Type="http://schemas.openxmlformats.org/officeDocument/2006/relationships/image" Target="../media/image16.png"/><Relationship Id="rId1" Type="http://schemas.microsoft.com/office/2007/relationships/media" Target="../media/media2.avi"/><Relationship Id="rId2" Type="http://schemas.openxmlformats.org/officeDocument/2006/relationships/video" Target="../media/media2.avi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.jpg"/><Relationship Id="rId5" Type="http://schemas.openxmlformats.org/officeDocument/2006/relationships/image" Target="../media/image2.png"/><Relationship Id="rId6" Type="http://schemas.openxmlformats.org/officeDocument/2006/relationships/image" Target="../media/image3.jpg"/><Relationship Id="rId7" Type="http://schemas.openxmlformats.org/officeDocument/2006/relationships/image" Target="../media/image18.jpg"/><Relationship Id="rId8" Type="http://schemas.openxmlformats.org/officeDocument/2006/relationships/image" Target="../media/image19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812482" y="301654"/>
            <a:ext cx="26392606" cy="1386075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3D Visualization of Growth Pattern of </a:t>
            </a:r>
            <a:r>
              <a:rPr lang="en-US" sz="6600" i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Artemisia </a:t>
            </a:r>
            <a:r>
              <a:rPr lang="en-US" sz="6600" i="1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tridentata</a:t>
            </a: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(Sagebrush)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10203" y="2779581"/>
            <a:ext cx="25772211" cy="674553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Authors: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Michael Scarinci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, Katherine Encanarcion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Nicholas Italiano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Advisors: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Dr. Angel R. Pineda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Dr. Lance Evans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Mathematics Department, Manhattan College, Bronx, NY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Biology Department, Manhattan College, Bronx, NY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Introduction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869383" y="16057615"/>
            <a:ext cx="17443585" cy="852886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Sample Collection 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19204725" y="5227922"/>
            <a:ext cx="17373600" cy="859098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Image Calibration</a:t>
            </a:r>
          </a:p>
        </p:txBody>
      </p:sp>
      <p:sp>
        <p:nvSpPr>
          <p:cNvPr id="10" name="Action Button: Home 9">
            <a:hlinkClick r:id="" action="ppaction://hlinkshowjump?jump=firstslide" highlightClick="1"/>
          </p:cNvPr>
          <p:cNvSpPr/>
          <p:nvPr/>
        </p:nvSpPr>
        <p:spPr>
          <a:xfrm>
            <a:off x="33536470" y="3651560"/>
            <a:ext cx="1143000" cy="1143000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ction Button: Forward or Next 10">
            <a:hlinkClick r:id="" action="ppaction://hlinkshowjump?jump=nextslide" highlightClick="1"/>
          </p:cNvPr>
          <p:cNvSpPr/>
          <p:nvPr/>
        </p:nvSpPr>
        <p:spPr>
          <a:xfrm>
            <a:off x="35004931" y="3651560"/>
            <a:ext cx="1143000" cy="1143000"/>
          </a:xfrm>
          <a:prstGeom prst="actionButtonForwardNex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Shape 110" descr="siamLog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8228" y="1720410"/>
            <a:ext cx="4367298" cy="1815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Shape 56" descr="Masters in Applied Math Logo.png"/>
          <p:cNvPicPr preferRelativeResize="0"/>
          <p:nvPr/>
        </p:nvPicPr>
        <p:blipFill rotWithShape="1">
          <a:blip r:embed="rId4">
            <a:alphaModFix/>
          </a:blip>
          <a:srcRect l="24621" b="-3732"/>
          <a:stretch/>
        </p:blipFill>
        <p:spPr>
          <a:xfrm>
            <a:off x="30196332" y="1821739"/>
            <a:ext cx="2499166" cy="268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Shape 7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4204" y="2215814"/>
            <a:ext cx="7229018" cy="229707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Shape 97"/>
          <p:cNvSpPr txBox="1"/>
          <p:nvPr/>
        </p:nvSpPr>
        <p:spPr>
          <a:xfrm>
            <a:off x="24303013" y="19481194"/>
            <a:ext cx="708341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</a:p>
        </p:txBody>
      </p:sp>
      <p:sp>
        <p:nvSpPr>
          <p:cNvPr id="46" name="Shape 98"/>
          <p:cNvSpPr txBox="1"/>
          <p:nvPr/>
        </p:nvSpPr>
        <p:spPr>
          <a:xfrm>
            <a:off x="30388199" y="19363474"/>
            <a:ext cx="838199" cy="58477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</a:p>
        </p:txBody>
      </p:sp>
      <p:sp>
        <p:nvSpPr>
          <p:cNvPr id="35" name="Shape 66"/>
          <p:cNvSpPr txBox="1"/>
          <p:nvPr/>
        </p:nvSpPr>
        <p:spPr>
          <a:xfrm>
            <a:off x="939369" y="6162283"/>
            <a:ext cx="17303615" cy="443953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Plants of </a:t>
            </a:r>
            <a:r>
              <a:rPr lang="en-US" sz="3200" b="0" i="1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Artemisia </a:t>
            </a:r>
            <a:r>
              <a:rPr lang="en-US" sz="32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tridentata</a:t>
            </a:r>
            <a:r>
              <a:rPr lang="en-US" sz="32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are dominant plants in the American southwest.</a:t>
            </a:r>
          </a:p>
          <a:p>
            <a:pPr marL="457200" marR="0" lvl="0" indent="-45720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Many species of </a:t>
            </a:r>
            <a:r>
              <a:rPr lang="en-US" sz="3200" b="0" i="1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Artemisia </a:t>
            </a:r>
            <a:r>
              <a:rPr lang="en-US" sz="32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tridentata</a:t>
            </a:r>
            <a:r>
              <a:rPr lang="en-US" sz="3200" b="0" i="1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show extensive eccentric growth, which probably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limits 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its ability to grow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tall.</a:t>
            </a: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purpose of our study was to create an accurate pictorial 3-D representation of xylary rings of an eccentric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stem.</a:t>
            </a: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just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xylary ring indicates a year of growth for the plant. </a:t>
            </a:r>
            <a:r>
              <a:rPr lang="en-US" sz="3200" b="0" i="1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Artemisia </a:t>
            </a:r>
            <a:r>
              <a:rPr lang="en-US" sz="3200" b="0" i="1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tridentata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are the only known species displaying eccentric growth. It is believed they sacrifice ring growth in order to flower and reproduce. </a:t>
            </a:r>
          </a:p>
        </p:txBody>
      </p:sp>
      <p:sp>
        <p:nvSpPr>
          <p:cNvPr id="36" name="Shape 79"/>
          <p:cNvSpPr txBox="1"/>
          <p:nvPr/>
        </p:nvSpPr>
        <p:spPr>
          <a:xfrm>
            <a:off x="939369" y="14640374"/>
            <a:ext cx="17303615" cy="14172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6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 1. A) The original sample image of one cut of the branch. B) A mask of the original image displaying only the branch, the bark was removed. C) The mask is applied to the original image to show the inner part of the sample.</a:t>
            </a:r>
          </a:p>
        </p:txBody>
      </p:sp>
      <p:sp>
        <p:nvSpPr>
          <p:cNvPr id="37" name="Shape 71"/>
          <p:cNvSpPr txBox="1"/>
          <p:nvPr/>
        </p:nvSpPr>
        <p:spPr>
          <a:xfrm>
            <a:off x="939369" y="17059965"/>
            <a:ext cx="17373599" cy="303620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Stems were collected near Fremont Canyon, Utah.</a:t>
            </a:r>
          </a:p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They were prepared by Dr. Lance Evans’ lab at Manhattan College.</a:t>
            </a:r>
          </a:p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vertical line was drawn on each stem in order to reconstruct the stem following cutting. This allowed for orientation to remain the same for different slices.</a:t>
            </a:r>
          </a:p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 each stem, segment sectors were drawn and xylary rings were labeled (Fig 1A).</a:t>
            </a:r>
          </a:p>
        </p:txBody>
      </p:sp>
      <p:sp>
        <p:nvSpPr>
          <p:cNvPr id="38" name="Shape 73"/>
          <p:cNvSpPr txBox="1"/>
          <p:nvPr/>
        </p:nvSpPr>
        <p:spPr>
          <a:xfrm>
            <a:off x="19127918" y="6194610"/>
            <a:ext cx="17450406" cy="224175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Images were loaded into MATLAB and then scaled to the same resolution using the imresize function.</a:t>
            </a:r>
          </a:p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images were then rotated to align the zero angle designated by the black line drawn in sample collection (Fig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2).</a:t>
            </a: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Shape 74"/>
          <p:cNvSpPr txBox="1"/>
          <p:nvPr/>
        </p:nvSpPr>
        <p:spPr>
          <a:xfrm>
            <a:off x="19620523" y="14396534"/>
            <a:ext cx="16957801" cy="12676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Images were then translated to have their biological centers aligned (Fig.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3).</a:t>
            </a: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" name="Shape 7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2085432" y="15225811"/>
            <a:ext cx="4334728" cy="4032271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Shape 80"/>
          <p:cNvSpPr txBox="1"/>
          <p:nvPr/>
        </p:nvSpPr>
        <p:spPr>
          <a:xfrm>
            <a:off x="19204725" y="20055840"/>
            <a:ext cx="17373599" cy="139718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 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A) Zoomed image showing the biological center used for aligning the images. B) A plot of the error in translation of each image.</a:t>
            </a:r>
          </a:p>
        </p:txBody>
      </p:sp>
      <p:pic>
        <p:nvPicPr>
          <p:cNvPr id="47" name="Shape 8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7759237" y="15089279"/>
            <a:ext cx="5180999" cy="42204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Shape 94"/>
          <p:cNvSpPr txBox="1"/>
          <p:nvPr/>
        </p:nvSpPr>
        <p:spPr>
          <a:xfrm>
            <a:off x="19872960" y="13456774"/>
            <a:ext cx="16705365" cy="14093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 </a:t>
            </a:r>
            <a:r>
              <a:rPr lang="en-US" sz="2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A) Sample before image calibration in MATLAB. </a:t>
            </a:r>
            <a:r>
              <a:rPr lang="en-US" sz="24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r>
              <a:rPr lang="en-US" sz="24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A sample of an image completely calibrated. C) A </a:t>
            </a:r>
            <a:r>
              <a:rPr lang="en-US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graph representing the error in rotation of the samples based on the zero angle outlined in sample collection.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Shape 69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3125630" y="10956000"/>
            <a:ext cx="3440797" cy="2843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Shape 70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7848096" y="10957824"/>
            <a:ext cx="3436424" cy="2839534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55" name="Shape 104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2696047" y="10951580"/>
            <a:ext cx="3451549" cy="2852022"/>
          </a:xfrm>
          <a:prstGeom prst="ellipse">
            <a:avLst/>
          </a:prstGeom>
          <a:noFill/>
          <a:ln>
            <a:noFill/>
          </a:ln>
        </p:spPr>
      </p:pic>
      <p:sp>
        <p:nvSpPr>
          <p:cNvPr id="56" name="Shape 97"/>
          <p:cNvSpPr txBox="1"/>
          <p:nvPr/>
        </p:nvSpPr>
        <p:spPr>
          <a:xfrm>
            <a:off x="4567083" y="14115797"/>
            <a:ext cx="708341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</a:p>
        </p:txBody>
      </p:sp>
      <p:sp>
        <p:nvSpPr>
          <p:cNvPr id="57" name="Shape 98"/>
          <p:cNvSpPr txBox="1"/>
          <p:nvPr/>
        </p:nvSpPr>
        <p:spPr>
          <a:xfrm>
            <a:off x="9285176" y="14115797"/>
            <a:ext cx="838199" cy="58477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</a:p>
        </p:txBody>
      </p:sp>
      <p:sp>
        <p:nvSpPr>
          <p:cNvPr id="58" name="Shape 99"/>
          <p:cNvSpPr txBox="1"/>
          <p:nvPr/>
        </p:nvSpPr>
        <p:spPr>
          <a:xfrm>
            <a:off x="14148252" y="14115797"/>
            <a:ext cx="890843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</a:p>
        </p:txBody>
      </p:sp>
      <p:pic>
        <p:nvPicPr>
          <p:cNvPr id="59" name="Shape 86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29739037" y="8239654"/>
            <a:ext cx="5648677" cy="44413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2796" y="8239654"/>
            <a:ext cx="5256393" cy="4785130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5798" y="9065074"/>
            <a:ext cx="3347150" cy="3321689"/>
          </a:xfrm>
          <a:prstGeom prst="rect">
            <a:avLst/>
          </a:prstGeom>
          <a:ln w="44450">
            <a:solidFill>
              <a:schemeClr val="tx1"/>
            </a:solidFill>
          </a:ln>
        </p:spPr>
      </p:pic>
      <p:sp>
        <p:nvSpPr>
          <p:cNvPr id="62" name="Shape 97"/>
          <p:cNvSpPr txBox="1"/>
          <p:nvPr/>
        </p:nvSpPr>
        <p:spPr>
          <a:xfrm>
            <a:off x="22064841" y="12709848"/>
            <a:ext cx="708341" cy="6006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</a:p>
        </p:txBody>
      </p:sp>
      <p:sp>
        <p:nvSpPr>
          <p:cNvPr id="63" name="Shape 98"/>
          <p:cNvSpPr txBox="1"/>
          <p:nvPr/>
        </p:nvSpPr>
        <p:spPr>
          <a:xfrm>
            <a:off x="26518988" y="12717782"/>
            <a:ext cx="838199" cy="584776"/>
          </a:xfrm>
          <a:prstGeom prst="rect">
            <a:avLst/>
          </a:prstGeom>
          <a:solidFill>
            <a:schemeClr val="lt1"/>
          </a:solidFill>
          <a:ln w="254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</a:p>
        </p:txBody>
      </p:sp>
      <p:sp>
        <p:nvSpPr>
          <p:cNvPr id="64" name="Shape 98"/>
          <p:cNvSpPr txBox="1"/>
          <p:nvPr/>
        </p:nvSpPr>
        <p:spPr>
          <a:xfrm>
            <a:off x="32262573" y="12717782"/>
            <a:ext cx="838199" cy="584776"/>
          </a:xfrm>
          <a:prstGeom prst="rect">
            <a:avLst/>
          </a:prstGeom>
          <a:solidFill>
            <a:schemeClr val="lt1"/>
          </a:solidFill>
          <a:ln w="25400" cap="flat" cmpd="sng">
            <a:noFill/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259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18571026" y="13276958"/>
            <a:ext cx="17373600" cy="859098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Discussion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922079" y="5371708"/>
            <a:ext cx="17373600" cy="859098"/>
          </a:xfrm>
        </p:spPr>
        <p:txBody>
          <a:bodyPr/>
          <a:lstStyle/>
          <a:p>
            <a:r>
              <a:rPr lang="en-US" dirty="0" smtClean="0"/>
              <a:t>RESULTS (CLICK TO EDIT)</a:t>
            </a:r>
            <a:endParaRPr lang="en-US" dirty="0"/>
          </a:p>
        </p:txBody>
      </p:sp>
      <p:sp>
        <p:nvSpPr>
          <p:cNvPr id="10" name="Action Button: Home 9">
            <a:hlinkClick r:id="" action="ppaction://hlinkshowjump?jump=firstslide" highlightClick="1"/>
          </p:cNvPr>
          <p:cNvSpPr/>
          <p:nvPr/>
        </p:nvSpPr>
        <p:spPr>
          <a:xfrm>
            <a:off x="33536470" y="3651560"/>
            <a:ext cx="1143000" cy="1143000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ction Button: Forward or Next 10">
            <a:hlinkClick r:id="" action="ppaction://hlinkshowjump?jump=nextslide" highlightClick="1"/>
          </p:cNvPr>
          <p:cNvSpPr/>
          <p:nvPr/>
        </p:nvSpPr>
        <p:spPr>
          <a:xfrm>
            <a:off x="35004931" y="3651560"/>
            <a:ext cx="1143000" cy="1143000"/>
          </a:xfrm>
          <a:prstGeom prst="actionButtonForwardNex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939369" y="13295224"/>
            <a:ext cx="17373600" cy="859098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Ring Visualization</a:t>
            </a:r>
          </a:p>
        </p:txBody>
      </p:sp>
      <p:sp>
        <p:nvSpPr>
          <p:cNvPr id="47" name="Shape 98"/>
          <p:cNvSpPr txBox="1"/>
          <p:nvPr/>
        </p:nvSpPr>
        <p:spPr>
          <a:xfrm>
            <a:off x="10105935" y="15218193"/>
            <a:ext cx="838199" cy="58477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 err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Xylary</a:t>
            </a:r>
            <a:r>
              <a:rPr lang="en-US" b="1" u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Ring Reconstruction</a:t>
            </a:r>
          </a:p>
        </p:txBody>
      </p:sp>
      <p:sp>
        <p:nvSpPr>
          <p:cNvPr id="2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812482" y="301654"/>
            <a:ext cx="26392606" cy="1386075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3D Visualization of Growth Pattern of </a:t>
            </a:r>
            <a:r>
              <a:rPr lang="en-US" sz="6600" i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Artemisia </a:t>
            </a:r>
            <a:r>
              <a:rPr lang="en-US" sz="6600" i="1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tridentata</a:t>
            </a: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(Sagebrush)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10203" y="2779581"/>
            <a:ext cx="25772211" cy="674553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Authors: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Michael Scarinci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, Katherine Encanarcion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Nicholas Italiano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Advisors: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Dr. Angel R. Pineda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Dr. Lance Evans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Mathematics Department, Manhattan College, Bronx, NY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Biology Department, Manhattan College, Bronx, NY</a:t>
            </a:r>
          </a:p>
        </p:txBody>
      </p:sp>
      <p:pic>
        <p:nvPicPr>
          <p:cNvPr id="29" name="Shape 110" descr="siamLog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58228" y="1720410"/>
            <a:ext cx="4367298" cy="1815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Shape 56" descr="Masters in Applied Math Logo.png"/>
          <p:cNvPicPr preferRelativeResize="0"/>
          <p:nvPr/>
        </p:nvPicPr>
        <p:blipFill rotWithShape="1">
          <a:blip r:embed="rId4">
            <a:alphaModFix/>
          </a:blip>
          <a:srcRect l="24621" b="-3732"/>
          <a:stretch/>
        </p:blipFill>
        <p:spPr>
          <a:xfrm>
            <a:off x="30196332" y="1821739"/>
            <a:ext cx="2499166" cy="268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Shape 7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4204" y="2215814"/>
            <a:ext cx="7229018" cy="2297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Shape 82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465204" y="14459976"/>
            <a:ext cx="6852310" cy="5296113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Shape 83"/>
          <p:cNvSpPr txBox="1"/>
          <p:nvPr/>
        </p:nvSpPr>
        <p:spPr>
          <a:xfrm>
            <a:off x="939369" y="20061742"/>
            <a:ext cx="17356310" cy="92841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 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</a:t>
            </a:r>
            <a:r>
              <a:rPr lang="en-US" sz="2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Raw volume visualization of samples 36, 38, 40 and 42.</a:t>
            </a:r>
          </a:p>
        </p:txBody>
      </p:sp>
      <p:pic>
        <p:nvPicPr>
          <p:cNvPr id="54" name="Shape 5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4493009" y="5801257"/>
            <a:ext cx="5843868" cy="513948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103"/>
          <p:cNvSpPr txBox="1"/>
          <p:nvPr/>
        </p:nvSpPr>
        <p:spPr>
          <a:xfrm>
            <a:off x="18727075" y="11868884"/>
            <a:ext cx="17077423" cy="73950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 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 </a:t>
            </a:r>
            <a:r>
              <a:rPr lang="en-US" sz="2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volume visualization of samples 36, 38 40 and 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42.  The black dot is the biological center and the arrow is the location of the zero angle.</a:t>
            </a:r>
            <a:endParaRPr lang="en-US"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67"/>
          <p:cNvSpPr txBox="1"/>
          <p:nvPr/>
        </p:nvSpPr>
        <p:spPr>
          <a:xfrm>
            <a:off x="939369" y="12532989"/>
            <a:ext cx="17788774" cy="7622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 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4.  </a:t>
            </a:r>
            <a:r>
              <a:rPr lang="en-US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Ring 3, 7 and 10 are colored in green, blue and red </a:t>
            </a:r>
            <a:r>
              <a:rPr lang="en-US" sz="24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respectively.</a:t>
            </a:r>
            <a:endParaRPr lang="en-US"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Shape 77"/>
          <p:cNvSpPr txBox="1"/>
          <p:nvPr/>
        </p:nvSpPr>
        <p:spPr>
          <a:xfrm>
            <a:off x="778060" y="6454954"/>
            <a:ext cx="17900711" cy="25626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Xylary Ring 3, 7 and 10 were colored for visualization of the eccentric growth per year. 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Shape 78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5690445" y="7089630"/>
            <a:ext cx="5404494" cy="520389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89"/>
          <p:cNvSpPr txBox="1"/>
          <p:nvPr/>
        </p:nvSpPr>
        <p:spPr>
          <a:xfrm>
            <a:off x="18678771" y="14375515"/>
            <a:ext cx="17265855" cy="26706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826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only a few centimeters separating the </a:t>
            </a:r>
            <a:r>
              <a:rPr lang="en-US" sz="32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two 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samples, there was a significant difference in their ring arcs and area.</a:t>
            </a:r>
          </a:p>
          <a:p>
            <a:pPr marL="4826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Calculating these percentages and areas we are able to identify that ring 10 for Sample 36 was more than twice the area for Sample </a:t>
            </a:r>
            <a:r>
              <a:rPr lang="en-US" sz="32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42 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(Fig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6).</a:t>
            </a: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18662466" y="16904078"/>
            <a:ext cx="17373600" cy="859098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 smtClean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Future Work</a:t>
            </a:r>
            <a:endParaRPr lang="en-US" b="1" u="none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" name="Shape 108"/>
          <p:cNvSpPr txBox="1"/>
          <p:nvPr/>
        </p:nvSpPr>
        <p:spPr>
          <a:xfrm>
            <a:off x="18727075" y="18028269"/>
            <a:ext cx="17217551" cy="318682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826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application of this study would be creating a predictive model of xylary ring growth utilizing the location of the complete rings and partial rings, percentages of individual arcs and the ring areas.</a:t>
            </a:r>
          </a:p>
          <a:p>
            <a:pPr marL="4826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Initial work on 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full </a:t>
            </a:r>
            <a:r>
              <a:rPr lang="en-US" sz="32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3D 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visualization of plants from sample images has yielded promising progress 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(Fig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7).</a:t>
            </a: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826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826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636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ction Button: Home 9">
            <a:hlinkClick r:id="" action="ppaction://hlinkshowjump?jump=firstslide" highlightClick="1"/>
          </p:cNvPr>
          <p:cNvSpPr/>
          <p:nvPr/>
        </p:nvSpPr>
        <p:spPr>
          <a:xfrm>
            <a:off x="33536470" y="3651560"/>
            <a:ext cx="1143000" cy="1143000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ction Button: Forward or Next 10">
            <a:hlinkClick r:id="" action="ppaction://hlinkshowjump?jump=nextslide" highlightClick="1"/>
          </p:cNvPr>
          <p:cNvSpPr/>
          <p:nvPr/>
        </p:nvSpPr>
        <p:spPr>
          <a:xfrm>
            <a:off x="35004931" y="3651560"/>
            <a:ext cx="1143000" cy="1143000"/>
          </a:xfrm>
          <a:prstGeom prst="actionButtonForwardNex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10105935" y="5429110"/>
            <a:ext cx="17373600" cy="859098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 smtClean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Rotating 3D Ring Visualization</a:t>
            </a:r>
            <a:endParaRPr lang="en-US" b="1" u="none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" name="Shape 98"/>
          <p:cNvSpPr txBox="1"/>
          <p:nvPr/>
        </p:nvSpPr>
        <p:spPr>
          <a:xfrm>
            <a:off x="10105935" y="15218193"/>
            <a:ext cx="838199" cy="58477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812482" y="301654"/>
            <a:ext cx="26392606" cy="1386075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3D Visualization of Growth Pattern of </a:t>
            </a:r>
            <a:r>
              <a:rPr lang="en-US" sz="6600" i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Artemisia </a:t>
            </a:r>
            <a:r>
              <a:rPr lang="en-US" sz="6600" i="1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tridentata</a:t>
            </a: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(Sagebrush)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10203" y="2779581"/>
            <a:ext cx="25772211" cy="674553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Authors: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Michael Scarinci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, Katherine Encanarcion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Nicholas Italiano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Advisors: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Dr. Angel R. Pineda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Dr. Lance Evans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Mathematics Department, Manhattan College, Bronx, NY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Biology Department, Manhattan College, Bronx, NY</a:t>
            </a:r>
          </a:p>
        </p:txBody>
      </p:sp>
      <p:pic>
        <p:nvPicPr>
          <p:cNvPr id="29" name="Shape 110" descr="siamLogo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58228" y="1720410"/>
            <a:ext cx="4367298" cy="1815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Shape 56" descr="Masters in Applied Math Logo.png"/>
          <p:cNvPicPr preferRelativeResize="0"/>
          <p:nvPr/>
        </p:nvPicPr>
        <p:blipFill rotWithShape="1">
          <a:blip r:embed="rId6">
            <a:alphaModFix/>
          </a:blip>
          <a:srcRect l="24621" b="-3732"/>
          <a:stretch/>
        </p:blipFill>
        <p:spPr>
          <a:xfrm>
            <a:off x="30196332" y="1821739"/>
            <a:ext cx="2499166" cy="268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Shape 7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74204" y="2215814"/>
            <a:ext cx="7229018" cy="229707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Shape 83"/>
          <p:cNvSpPr txBox="1"/>
          <p:nvPr/>
        </p:nvSpPr>
        <p:spPr>
          <a:xfrm>
            <a:off x="10105935" y="19738312"/>
            <a:ext cx="17373600" cy="95169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6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Movie 1: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en-US" sz="26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Animation of rings as  seen in Figure 8A visualized in MATLAB</a:t>
            </a:r>
            <a:endParaRPr lang="en-US" sz="2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3DRotationMov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05935" y="6288208"/>
            <a:ext cx="17373600" cy="130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6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ction Button: Home 9">
            <a:hlinkClick r:id="" action="ppaction://hlinkshowjump?jump=firstslide" highlightClick="1"/>
          </p:cNvPr>
          <p:cNvSpPr/>
          <p:nvPr/>
        </p:nvSpPr>
        <p:spPr>
          <a:xfrm>
            <a:off x="33536470" y="3651560"/>
            <a:ext cx="1143000" cy="1143000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ction Button: Forward or Next 10">
            <a:hlinkClick r:id="" action="ppaction://hlinkshowjump?jump=nextslide" highlightClick="1"/>
          </p:cNvPr>
          <p:cNvSpPr/>
          <p:nvPr/>
        </p:nvSpPr>
        <p:spPr>
          <a:xfrm>
            <a:off x="35004931" y="3651560"/>
            <a:ext cx="1143000" cy="1143000"/>
          </a:xfrm>
          <a:prstGeom prst="actionButtonForwardNex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10105935" y="5430937"/>
            <a:ext cx="17373600" cy="859098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 smtClean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Rotating Surface/ Future Work Visualization</a:t>
            </a:r>
            <a:endParaRPr lang="en-US" b="1" u="none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" name="Shape 98"/>
          <p:cNvSpPr txBox="1"/>
          <p:nvPr/>
        </p:nvSpPr>
        <p:spPr>
          <a:xfrm>
            <a:off x="10105935" y="15218193"/>
            <a:ext cx="838199" cy="58477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812482" y="301654"/>
            <a:ext cx="26392606" cy="1386075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3D Visualization of Growth Pattern of </a:t>
            </a:r>
            <a:r>
              <a:rPr lang="en-US" sz="6600" i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Artemisia </a:t>
            </a:r>
            <a:r>
              <a:rPr lang="en-US" sz="6600" i="1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tridentata</a:t>
            </a: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(Sagebrush)</a:t>
            </a:r>
          </a:p>
        </p:txBody>
      </p:sp>
      <p:sp>
        <p:nvSpPr>
          <p:cNvPr id="28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10203" y="2779581"/>
            <a:ext cx="25772211" cy="674553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Authors: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Michael Scarinci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, Katherine Encanarcion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Nicholas Italiano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Advisors: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Dr. Angel R. Pineda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Dr. Lance Evans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Mathematics Department, Manhattan College, Bronx, NY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Biology Department, Manhattan College, Bronx, NY</a:t>
            </a:r>
          </a:p>
        </p:txBody>
      </p:sp>
      <p:pic>
        <p:nvPicPr>
          <p:cNvPr id="29" name="Shape 110" descr="siamLogo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858228" y="1720410"/>
            <a:ext cx="4367298" cy="1815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Shape 56" descr="Masters in Applied Math Logo.png"/>
          <p:cNvPicPr preferRelativeResize="0"/>
          <p:nvPr/>
        </p:nvPicPr>
        <p:blipFill rotWithShape="1">
          <a:blip r:embed="rId6">
            <a:alphaModFix/>
          </a:blip>
          <a:srcRect l="24621" b="-3732"/>
          <a:stretch/>
        </p:blipFill>
        <p:spPr>
          <a:xfrm>
            <a:off x="30196332" y="1821739"/>
            <a:ext cx="2499166" cy="268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Shape 7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74204" y="2215814"/>
            <a:ext cx="7229018" cy="229707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Shape 83"/>
          <p:cNvSpPr txBox="1"/>
          <p:nvPr/>
        </p:nvSpPr>
        <p:spPr>
          <a:xfrm>
            <a:off x="10105935" y="19981327"/>
            <a:ext cx="17373600" cy="7741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ctr">
              <a:buClr>
                <a:srgbClr val="000000"/>
              </a:buClr>
              <a:buSzPct val="25000"/>
            </a:pPr>
            <a:r>
              <a:rPr lang="en-US" sz="2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Movie </a:t>
            </a:r>
            <a:r>
              <a:rPr lang="en-US" sz="26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2:. </a:t>
            </a:r>
            <a:r>
              <a:rPr lang="en-US" sz="2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Animation of </a:t>
            </a:r>
            <a:r>
              <a:rPr lang="en-US" sz="2600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surface  shown in figure 8B as </a:t>
            </a:r>
            <a:r>
              <a:rPr lang="en-US" sz="2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visualized in MATLAB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226000" y="-5080000"/>
            <a:ext cx="1847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3DRotation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05936" y="6332504"/>
            <a:ext cx="17373599" cy="1303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005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xmlns:p14="http://schemas.microsoft.com/office/powerpoint/2010/main"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920693" y="15602698"/>
            <a:ext cx="35657632" cy="859098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References</a:t>
            </a:r>
          </a:p>
        </p:txBody>
      </p:sp>
      <p:sp>
        <p:nvSpPr>
          <p:cNvPr id="11" name="Action Button: Home 10">
            <a:hlinkClick r:id="" action="ppaction://hlinkshowjump?jump=firstslide" highlightClick="1"/>
          </p:cNvPr>
          <p:cNvSpPr/>
          <p:nvPr/>
        </p:nvSpPr>
        <p:spPr>
          <a:xfrm>
            <a:off x="35044619" y="3635734"/>
            <a:ext cx="1143000" cy="1143000"/>
          </a:xfrm>
          <a:prstGeom prst="actionButtonHom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ction Button: Back or Previous 6">
            <a:hlinkClick r:id="" action="ppaction://hlinkshowjump?jump=previousslide" highlightClick="1"/>
          </p:cNvPr>
          <p:cNvSpPr/>
          <p:nvPr/>
        </p:nvSpPr>
        <p:spPr>
          <a:xfrm>
            <a:off x="33615845" y="3635734"/>
            <a:ext cx="1143000" cy="1143000"/>
          </a:xfrm>
          <a:prstGeom prst="actionButtonBackPrevious">
            <a:avLst/>
          </a:prstGeom>
          <a:solidFill>
            <a:srgbClr val="000000"/>
          </a:solidFill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Shape 8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117377">
            <a:off x="4483703" y="6531621"/>
            <a:ext cx="9857134" cy="7205277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Shape 95"/>
          <p:cNvSpPr txBox="1"/>
          <p:nvPr/>
        </p:nvSpPr>
        <p:spPr>
          <a:xfrm>
            <a:off x="983984" y="12071224"/>
            <a:ext cx="17091816" cy="137687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600" dirty="0"/>
              <a:t>Fig 8. Concept of what a full 3d volume visualization would look like using image processing tools in MATLAB.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9186020" y="13328814"/>
            <a:ext cx="17373600" cy="859098"/>
          </a:xfrm>
          <a:solidFill>
            <a:schemeClr val="tx2">
              <a:lumMod val="75000"/>
            </a:schemeClr>
          </a:solidFill>
        </p:spPr>
        <p:txBody>
          <a:bodyPr/>
          <a:lstStyle/>
          <a:p>
            <a:pPr lvl="0">
              <a:spcBef>
                <a:spcPts val="0"/>
              </a:spcBef>
              <a:buClr>
                <a:schemeClr val="lt1"/>
              </a:buClr>
              <a:buSzPct val="25000"/>
            </a:pPr>
            <a:r>
              <a:rPr lang="en-US" b="1" u="none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Acknowledgments</a:t>
            </a:r>
          </a:p>
        </p:txBody>
      </p:sp>
      <p:sp>
        <p:nvSpPr>
          <p:cNvPr id="45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812482" y="301654"/>
            <a:ext cx="26392606" cy="1386075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3D Visualization of Growth Pattern of </a:t>
            </a:r>
            <a:r>
              <a:rPr lang="en-US" sz="6600" i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Artemisia </a:t>
            </a:r>
            <a:r>
              <a:rPr lang="en-US" sz="6600" i="1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tridentata</a:t>
            </a:r>
            <a:r>
              <a:rPr lang="en-US" sz="66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(Sagebrush)</a:t>
            </a:r>
          </a:p>
        </p:txBody>
      </p:sp>
      <p:sp>
        <p:nvSpPr>
          <p:cNvPr id="46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10203" y="2779581"/>
            <a:ext cx="25772211" cy="674553"/>
          </a:xfrm>
        </p:spPr>
        <p:txBody>
          <a:bodyPr/>
          <a:lstStyle/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Authors: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Michael Scarinci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, Katherine Encanarcion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Nicholas Italiano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="1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Advisors: 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Dr. Angel R. Pineda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and Dr. Lance Evans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Mathematics Department, Manhattan College, Bronx, NY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25000"/>
            </a:pP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800" baseline="300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en-US" sz="48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Biology Department, Manhattan College, Bronx, NY</a:t>
            </a:r>
          </a:p>
        </p:txBody>
      </p:sp>
      <p:pic>
        <p:nvPicPr>
          <p:cNvPr id="47" name="Shape 110" descr="siamLogo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58228" y="1720410"/>
            <a:ext cx="4367298" cy="1815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Shape 56" descr="Masters in Applied Math Logo.png"/>
          <p:cNvPicPr preferRelativeResize="0"/>
          <p:nvPr/>
        </p:nvPicPr>
        <p:blipFill rotWithShape="1">
          <a:blip r:embed="rId5">
            <a:alphaModFix/>
          </a:blip>
          <a:srcRect l="24621" b="-3732"/>
          <a:stretch/>
        </p:blipFill>
        <p:spPr>
          <a:xfrm>
            <a:off x="30196332" y="1821739"/>
            <a:ext cx="2499166" cy="268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Shape 7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74204" y="2215814"/>
            <a:ext cx="7229018" cy="229707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Shape 106"/>
          <p:cNvSpPr txBox="1"/>
          <p:nvPr/>
        </p:nvSpPr>
        <p:spPr>
          <a:xfrm>
            <a:off x="983983" y="13631649"/>
            <a:ext cx="14249259" cy="2308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Interpolation and morphing methods were used to create additional slices between samples and construct a surface morphed to model eccentric growth </a:t>
            </a: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(Fig 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7).</a:t>
            </a:r>
            <a:endParaRPr lang="en-US" sz="3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Shape 90"/>
          <p:cNvSpPr txBox="1"/>
          <p:nvPr/>
        </p:nvSpPr>
        <p:spPr>
          <a:xfrm>
            <a:off x="19419025" y="12254777"/>
            <a:ext cx="17159300" cy="10279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2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 8. A) View of additional volume slices created between sample </a:t>
            </a:r>
            <a:r>
              <a:rPr lang="en-US" sz="2600" dirty="0" smtClean="0"/>
              <a:t>42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lang="en-US" sz="2600" dirty="0" smtClean="0"/>
              <a:t>43</a:t>
            </a:r>
            <a:r>
              <a:rPr lang="en-US" sz="2600" b="0" i="0" u="none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6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B) Visualized surface using additional slices.</a:t>
            </a:r>
          </a:p>
        </p:txBody>
      </p:sp>
      <p:pic>
        <p:nvPicPr>
          <p:cNvPr id="52" name="Shape 91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28027707" y="5798736"/>
            <a:ext cx="7078623" cy="6069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Shape 9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9186019" y="5604381"/>
            <a:ext cx="7078623" cy="6069997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Shape 65"/>
          <p:cNvSpPr txBox="1"/>
          <p:nvPr/>
        </p:nvSpPr>
        <p:spPr>
          <a:xfrm>
            <a:off x="19186019" y="14355372"/>
            <a:ext cx="17392306" cy="26310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</a:t>
            </a:r>
            <a:r>
              <a:rPr lang="en-US" sz="3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nancial support from the Catherine </a:t>
            </a:r>
            <a:r>
              <a:rPr lang="en-US" sz="30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and Robert Fenton Endowed </a:t>
            </a:r>
            <a:r>
              <a:rPr lang="en-US" sz="3000" b="0" i="0" u="none" strike="noStrike" cap="none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Chair at </a:t>
            </a:r>
            <a:r>
              <a:rPr lang="en-US" sz="30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Manhattan </a:t>
            </a:r>
            <a:r>
              <a:rPr lang="en-US" sz="3000" b="0" i="0" u="none" strike="noStrike" cap="none" dirty="0" smtClean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College.</a:t>
            </a:r>
            <a:endParaRPr lang="en-US" sz="3000" b="0" i="0" u="none" strike="noStrike" cap="none" dirty="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000" b="0" i="0" u="none" strike="noStrike" cap="none" dirty="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Student travel support from the Society for Industrial and Applied Mathematics (SIAM)</a:t>
            </a:r>
            <a:r>
              <a:rPr lang="en-US" sz="3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</a:p>
        </p:txBody>
      </p:sp>
      <p:sp>
        <p:nvSpPr>
          <p:cNvPr id="55" name="Shape 61"/>
          <p:cNvSpPr/>
          <p:nvPr/>
        </p:nvSpPr>
        <p:spPr>
          <a:xfrm>
            <a:off x="920693" y="16142152"/>
            <a:ext cx="35594342" cy="388505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539750" marR="0" lvl="0" indent="-5143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14350" marR="0" lvl="0" indent="-5143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Ardekani, B., S. </a:t>
            </a:r>
            <a:r>
              <a:rPr lang="en-US" sz="3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Guckemus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 A. Bachman, M. </a:t>
            </a:r>
            <a:r>
              <a:rPr lang="en-US" sz="3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Hoptman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 M. </a:t>
            </a:r>
            <a:r>
              <a:rPr lang="en-US" sz="3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Wojtaszek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 J. Nierenberg. 2005. Quantitative comparison of algorithms for inter-subject registration of 3D volumetric brain MRI scans. </a:t>
            </a:r>
            <a:r>
              <a:rPr lang="en-US" sz="32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Journal of Neuroscience Methods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142: 67-76. </a:t>
            </a:r>
          </a:p>
          <a:p>
            <a:pPr marL="514350" marR="0" lvl="0" indent="-5143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en-US" sz="3200" b="0" i="0" u="none" strike="noStrike" cap="small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Bilbrough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C.J. and J.H. </a:t>
            </a:r>
            <a:r>
              <a:rPr lang="en-US" sz="3200" b="0" i="0" u="none" strike="noStrike" cap="small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Richards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1991. Branch architecture of sagebrush and bitterbrush:  Use of a branch complex to describe and compare patterns of growth. Can. J. Bot. 69: 1288-1295. </a:t>
            </a:r>
          </a:p>
          <a:p>
            <a:pPr marL="514350" marR="0" lvl="0" indent="-5143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en-US" sz="3200" b="0" i="0" u="none" strike="noStrike" cap="small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Daubenmire, R. 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1970. Steppe vegetation of Washington. Technical Bulletin 62. Washington State Agricultural Station, College of Agriculture. Washington State University. Pullman, WA.</a:t>
            </a:r>
          </a:p>
          <a:p>
            <a:pPr marL="514350" marR="0" lvl="0" indent="-5143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en-US" sz="3200" b="0" i="0" u="none" strike="noStrike" cap="small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Diettert</a:t>
            </a:r>
            <a:r>
              <a:rPr lang="en-US" sz="3200" b="0" i="0" u="none" strike="noStrike" cap="small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R.A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1938. The morphology of </a:t>
            </a:r>
            <a:r>
              <a:rPr lang="en-US" sz="3200" b="0" i="1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Artemisia </a:t>
            </a:r>
            <a:r>
              <a:rPr lang="en-US" sz="3200" b="0" i="1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tridentata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Nutt. </a:t>
            </a:r>
            <a:r>
              <a:rPr lang="en-US" sz="32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Lloydia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1:3-14. </a:t>
            </a:r>
          </a:p>
          <a:p>
            <a:pPr marL="514350" marR="0" lvl="0" indent="-51435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AutoNum type="arabicPeriod"/>
            </a:pPr>
            <a:r>
              <a:rPr lang="en-US" sz="3200" b="0" i="0" u="none" strike="noStrike" cap="small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Ferguson, C.W.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1964. Annual rings in big sagebrush. Papers of the Laboratory of Tree-Ring Research No 1. University of Arizona Press. Tucson, AZ.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lang="en-US" sz="3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Shape 97"/>
          <p:cNvSpPr txBox="1"/>
          <p:nvPr/>
        </p:nvSpPr>
        <p:spPr>
          <a:xfrm>
            <a:off x="22575813" y="11759594"/>
            <a:ext cx="708341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</a:p>
        </p:txBody>
      </p:sp>
      <p:sp>
        <p:nvSpPr>
          <p:cNvPr id="23" name="Shape 98"/>
          <p:cNvSpPr txBox="1"/>
          <p:nvPr/>
        </p:nvSpPr>
        <p:spPr>
          <a:xfrm>
            <a:off x="31454999" y="11641874"/>
            <a:ext cx="838199" cy="584776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32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093026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 Column w/box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 Background Box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 Column w/ no box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2 Column with no boxes">
  <a:themeElements>
    <a:clrScheme name="Custom 3">
      <a:dk1>
        <a:srgbClr val="000000"/>
      </a:dk1>
      <a:lt1>
        <a:srgbClr val="FFFFFF"/>
      </a:lt1>
      <a:dk2>
        <a:srgbClr val="177A21"/>
      </a:dk2>
      <a:lt2>
        <a:srgbClr val="EEECE1"/>
      </a:lt2>
      <a:accent1>
        <a:srgbClr val="FCF9FF"/>
      </a:accent1>
      <a:accent2>
        <a:srgbClr val="FFFAFE"/>
      </a:accent2>
      <a:accent3>
        <a:srgbClr val="FFF7F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Portrait 23 x 41_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3312</TotalTime>
  <Words>1096</Words>
  <Application>Microsoft Macintosh PowerPoint</Application>
  <PresentationFormat>Custom</PresentationFormat>
  <Paragraphs>113</Paragraphs>
  <Slides>5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Calibri</vt:lpstr>
      <vt:lpstr>Helvetica Neue</vt:lpstr>
      <vt:lpstr>Arial</vt:lpstr>
      <vt:lpstr>2 Column w/boxes</vt:lpstr>
      <vt:lpstr>1 Background Box</vt:lpstr>
      <vt:lpstr>3 Column w/ no boxes</vt:lpstr>
      <vt:lpstr>2 Column with no boxes</vt:lpstr>
      <vt:lpstr>Portrait 23 x 41_1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at ePosterBoards LLC</dc:creator>
  <cp:lastModifiedBy>nicholas itialiano</cp:lastModifiedBy>
  <cp:revision>71</cp:revision>
  <dcterms:created xsi:type="dcterms:W3CDTF">2013-11-25T16:31:35Z</dcterms:created>
  <dcterms:modified xsi:type="dcterms:W3CDTF">2016-07-09T00:04:12Z</dcterms:modified>
</cp:coreProperties>
</file>

<file path=docProps/thumbnail.jpeg>
</file>